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handoutMasterIdLst>
    <p:handoutMasterId r:id="rId13"/>
  </p:handoutMasterIdLst>
  <p:sldIdLst>
    <p:sldId id="257" r:id="rId5"/>
    <p:sldId id="258" r:id="rId6"/>
    <p:sldId id="259" r:id="rId7"/>
    <p:sldId id="260" r:id="rId8"/>
    <p:sldId id="275" r:id="rId9"/>
    <p:sldId id="262" r:id="rId10"/>
    <p:sldId id="274" r:id="rId1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18" autoAdjust="0"/>
    <p:restoredTop sz="74733" autoAdjust="0"/>
  </p:normalViewPr>
  <p:slideViewPr>
    <p:cSldViewPr showGuides="1">
      <p:cViewPr>
        <p:scale>
          <a:sx n="62" d="100"/>
          <a:sy n="62" d="100"/>
        </p:scale>
        <p:origin x="-1056" y="252"/>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6" d="100"/>
          <a:sy n="76" d="100"/>
        </p:scale>
        <p:origin x="16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5/2/2018</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5/2/2018</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2013, 64% of the healthcare cost in the US west government funded through programs like Medicaid, Medicare, veteran health administration the children health insurance program.</a:t>
            </a:r>
          </a:p>
          <a:p>
            <a:r>
              <a:rPr lang="en-US" sz="1200" b="1" kern="1200" dirty="0" smtClean="0">
                <a:solidFill>
                  <a:schemeClr val="tx1"/>
                </a:solidFill>
                <a:effectLst/>
                <a:latin typeface="+mn-lt"/>
                <a:ea typeface="+mn-ea"/>
                <a:cs typeface="+mn-cs"/>
              </a:rPr>
              <a:t>Health outcomes:</a:t>
            </a:r>
          </a:p>
          <a:p>
            <a:pPr lvl="2"/>
            <a:r>
              <a:rPr lang="en-US" sz="1200" kern="1200" dirty="0" smtClean="0">
                <a:solidFill>
                  <a:schemeClr val="tx1"/>
                </a:solidFill>
                <a:effectLst/>
                <a:latin typeface="+mn-lt"/>
                <a:ea typeface="+mn-ea"/>
                <a:cs typeface="+mn-cs"/>
              </a:rPr>
              <a:t>The U.S. has a higher infant mortality rate and lower life expectancy than comparable countries. (WHO 2007, Commonwealth Fund 2007)</a:t>
            </a:r>
          </a:p>
          <a:p>
            <a:pPr lvl="2"/>
            <a:r>
              <a:rPr lang="en-US" sz="1200" kern="1200" dirty="0" smtClean="0">
                <a:solidFill>
                  <a:schemeClr val="tx1"/>
                </a:solidFill>
                <a:effectLst/>
                <a:latin typeface="+mn-lt"/>
                <a:ea typeface="+mn-ea"/>
                <a:cs typeface="+mn-cs"/>
              </a:rPr>
              <a:t>The U.S. has the highest rate of maternal mortality among high-income countries (13 in 100,000), and also the highest rate of C-Sections (32%, as opposed to a WHO recommended 5-15%)</a:t>
            </a:r>
          </a:p>
          <a:p>
            <a:pPr lvl="2"/>
            <a:r>
              <a:rPr lang="en-US" sz="1200" kern="1200" dirty="0" smtClean="0">
                <a:solidFill>
                  <a:schemeClr val="tx1"/>
                </a:solidFill>
                <a:effectLst/>
                <a:latin typeface="+mn-lt"/>
                <a:ea typeface="+mn-ea"/>
                <a:cs typeface="+mn-cs"/>
              </a:rPr>
              <a:t>45,000 people die each year simply because they have no health insurance (American Journal of Public Health 2009)</a:t>
            </a:r>
          </a:p>
          <a:p>
            <a:pPr lvl="1"/>
            <a:r>
              <a:rPr lang="en-US" sz="1200" b="1" kern="1200" dirty="0" smtClean="0">
                <a:solidFill>
                  <a:schemeClr val="tx1"/>
                </a:solidFill>
                <a:effectLst/>
                <a:latin typeface="+mn-lt"/>
                <a:ea typeface="+mn-ea"/>
                <a:cs typeface="+mn-cs"/>
              </a:rPr>
              <a:t>Barriers to care:</a:t>
            </a:r>
          </a:p>
          <a:p>
            <a:pPr lvl="2"/>
            <a:r>
              <a:rPr lang="en-US" sz="1200" kern="1200" dirty="0" smtClean="0">
                <a:solidFill>
                  <a:schemeClr val="tx1"/>
                </a:solidFill>
                <a:effectLst/>
                <a:latin typeface="+mn-lt"/>
                <a:ea typeface="+mn-ea"/>
                <a:cs typeface="+mn-cs"/>
              </a:rPr>
              <a:t>Around 50 million people do not have health insurance. Over half of them are African Americans. (Center for American Progress 2009)</a:t>
            </a:r>
          </a:p>
          <a:p>
            <a:pPr lvl="2"/>
            <a:r>
              <a:rPr lang="en-US" sz="1200" kern="1200" dirty="0" smtClean="0">
                <a:solidFill>
                  <a:schemeClr val="tx1"/>
                </a:solidFill>
                <a:effectLst/>
                <a:latin typeface="+mn-lt"/>
                <a:ea typeface="+mn-ea"/>
                <a:cs typeface="+mn-cs"/>
              </a:rPr>
              <a:t>Of those who are insured, at least 25 million are underinsured. They often forgo care because of high deductibles and co-pays. (Commonwealth Fund 2008)</a:t>
            </a:r>
          </a:p>
          <a:p>
            <a:pPr lvl="2"/>
            <a:r>
              <a:rPr lang="en-US" sz="1200" kern="1200" dirty="0" smtClean="0">
                <a:solidFill>
                  <a:schemeClr val="tx1"/>
                </a:solidFill>
                <a:effectLst/>
                <a:latin typeface="+mn-lt"/>
                <a:ea typeface="+mn-ea"/>
                <a:cs typeface="+mn-cs"/>
              </a:rPr>
              <a:t>700,000 families go bankrupt each year just by trying to pay for their health care –even though three quarters of them are insured. (Health Affairs 2006). In comparison,</a:t>
            </a:r>
          </a:p>
          <a:p>
            <a:pPr lvl="2"/>
            <a:r>
              <a:rPr lang="en-US" sz="1200" kern="1200" dirty="0" smtClean="0">
                <a:solidFill>
                  <a:schemeClr val="tx1"/>
                </a:solidFill>
                <a:effectLst/>
                <a:latin typeface="+mn-lt"/>
                <a:ea typeface="+mn-ea"/>
                <a:cs typeface="+mn-cs"/>
              </a:rPr>
              <a:t>the five largest insurance companies made a combined profit of around $12 billion in 2009. (Department of Health and Human Services 2010)</a:t>
            </a:r>
          </a:p>
          <a:p>
            <a:pPr lvl="2"/>
            <a:r>
              <a:rPr lang="en-US" sz="1200" kern="1200" dirty="0" smtClean="0">
                <a:solidFill>
                  <a:schemeClr val="tx1"/>
                </a:solidFill>
                <a:effectLst/>
                <a:latin typeface="+mn-lt"/>
                <a:ea typeface="+mn-ea"/>
                <a:cs typeface="+mn-cs"/>
              </a:rPr>
              <a:t>U.S. has fewer doctors and nurses than other high-income countries. (WHO 2007)</a:t>
            </a:r>
          </a:p>
          <a:p>
            <a:pPr lvl="2"/>
            <a:r>
              <a:rPr lang="en-US" sz="1200" kern="1200" dirty="0" smtClean="0">
                <a:solidFill>
                  <a:schemeClr val="tx1"/>
                </a:solidFill>
                <a:effectLst/>
                <a:latin typeface="+mn-lt"/>
                <a:ea typeface="+mn-ea"/>
                <a:cs typeface="+mn-cs"/>
              </a:rPr>
              <a:t>Hospitals and doctors are disproportionately located in wealthier areas. Public</a:t>
            </a:r>
          </a:p>
          <a:p>
            <a:pPr lvl="2"/>
            <a:r>
              <a:rPr lang="en-US" sz="1200" kern="1200" dirty="0" smtClean="0">
                <a:solidFill>
                  <a:schemeClr val="tx1"/>
                </a:solidFill>
                <a:effectLst/>
                <a:latin typeface="+mn-lt"/>
                <a:ea typeface="+mn-ea"/>
                <a:cs typeface="+mn-cs"/>
              </a:rPr>
              <a:t>hospitals are closing in areas where they are most needed.</a:t>
            </a:r>
          </a:p>
          <a:p>
            <a:pPr lvl="2"/>
            <a:r>
              <a:rPr lang="en-US" sz="1200" kern="1200" dirty="0" smtClean="0">
                <a:solidFill>
                  <a:schemeClr val="tx1"/>
                </a:solidFill>
                <a:effectLst/>
                <a:latin typeface="+mn-lt"/>
                <a:ea typeface="+mn-ea"/>
                <a:cs typeface="+mn-cs"/>
              </a:rPr>
              <a:t>The U.S. ranks lowest among high-income countries in its primary care infrastructure.</a:t>
            </a:r>
          </a:p>
          <a:p>
            <a:pPr lvl="2"/>
            <a:r>
              <a:rPr lang="en-US" sz="1200" kern="1200" dirty="0" smtClean="0">
                <a:solidFill>
                  <a:schemeClr val="tx1"/>
                </a:solidFill>
                <a:effectLst/>
                <a:latin typeface="+mn-lt"/>
                <a:ea typeface="+mn-ea"/>
                <a:cs typeface="+mn-cs"/>
              </a:rPr>
              <a:t>There is a projected shortage of 44,000 primary care doctors within the next 15 years.(WHO, Health Affairs 2008)</a:t>
            </a:r>
          </a:p>
          <a:p>
            <a:r>
              <a:rPr lang="en-US" sz="1200" b="1" kern="1200" dirty="0" smtClean="0">
                <a:solidFill>
                  <a:schemeClr val="tx1"/>
                </a:solidFill>
                <a:effectLst/>
                <a:latin typeface="+mn-lt"/>
                <a:ea typeface="+mn-ea"/>
                <a:cs typeface="+mn-cs"/>
              </a:rPr>
              <a:t>Disparities in access to care:</a:t>
            </a:r>
          </a:p>
          <a:p>
            <a:pPr lvl="1"/>
            <a:r>
              <a:rPr lang="en-US" sz="1200" kern="1200" dirty="0" smtClean="0">
                <a:solidFill>
                  <a:schemeClr val="tx1"/>
                </a:solidFill>
                <a:effectLst/>
                <a:latin typeface="+mn-lt"/>
                <a:ea typeface="+mn-ea"/>
                <a:cs typeface="+mn-cs"/>
              </a:rPr>
              <a:t>The U.S. has a highly stratified system with separate tiers for different categories of people receiving different levels of care.</a:t>
            </a:r>
          </a:p>
          <a:p>
            <a:pPr lvl="1"/>
            <a:r>
              <a:rPr lang="en-US" sz="1200" kern="1200" dirty="0" smtClean="0">
                <a:solidFill>
                  <a:schemeClr val="tx1"/>
                </a:solidFill>
                <a:effectLst/>
                <a:latin typeface="+mn-lt"/>
                <a:ea typeface="+mn-ea"/>
                <a:cs typeface="+mn-cs"/>
              </a:rPr>
              <a:t>The rights of people of color are violated: e.g., the 10-year survival rate for Black people of people with cancer is 60% for Whites and 48% for African Americans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(SEER cancer statistics, also Office of Minority Health).</a:t>
            </a:r>
          </a:p>
          <a:p>
            <a:pPr lvl="1"/>
            <a:r>
              <a:rPr lang="en-US" sz="1200" kern="1200" dirty="0" smtClean="0">
                <a:solidFill>
                  <a:schemeClr val="tx1"/>
                </a:solidFill>
                <a:effectLst/>
                <a:latin typeface="+mn-lt"/>
                <a:ea typeface="+mn-ea"/>
                <a:cs typeface="+mn-cs"/>
              </a:rPr>
              <a:t>The quality of care given to people of color is generally lower, including in </a:t>
            </a:r>
            <a:r>
              <a:rPr lang="en-US" sz="1200" kern="1200" dirty="0" err="1" smtClean="0">
                <a:solidFill>
                  <a:schemeClr val="tx1"/>
                </a:solidFill>
                <a:effectLst/>
                <a:latin typeface="+mn-lt"/>
                <a:ea typeface="+mn-ea"/>
                <a:cs typeface="+mn-cs"/>
              </a:rPr>
              <a:t>thetreatment</a:t>
            </a:r>
            <a:r>
              <a:rPr lang="en-US" sz="1200" kern="1200" dirty="0" smtClean="0">
                <a:solidFill>
                  <a:schemeClr val="tx1"/>
                </a:solidFill>
                <a:effectLst/>
                <a:latin typeface="+mn-lt"/>
                <a:ea typeface="+mn-ea"/>
                <a:cs typeface="+mn-cs"/>
              </a:rPr>
              <a:t> of cancer, heart failure, and pneumonia. (Agency for Healthcare Research and Quality, 2009)</a:t>
            </a:r>
          </a:p>
          <a:p>
            <a:pPr lvl="1"/>
            <a:r>
              <a:rPr lang="en-US" sz="1200" kern="1200" dirty="0" smtClean="0">
                <a:solidFill>
                  <a:schemeClr val="tx1"/>
                </a:solidFill>
                <a:effectLst/>
                <a:latin typeface="+mn-lt"/>
                <a:ea typeface="+mn-ea"/>
                <a:cs typeface="+mn-cs"/>
              </a:rPr>
              <a:t>While immigrants are generally healthier than the average citizen upon arrival in the United States, their health tends to deteriorate the longer they remain in the country. (“Unhealthy assimilation", Demography, May 2006)</a:t>
            </a:r>
          </a:p>
          <a:p>
            <a:pPr lvl="1"/>
            <a:r>
              <a:rPr lang="en-US" sz="1200" kern="1200" dirty="0" smtClean="0">
                <a:solidFill>
                  <a:schemeClr val="tx1"/>
                </a:solidFill>
                <a:effectLst/>
                <a:latin typeface="+mn-lt"/>
                <a:ea typeface="+mn-ea"/>
                <a:cs typeface="+mn-cs"/>
              </a:rPr>
              <a:t>Women are more likely than men to forgo needed health care due to cost-related access barriers. (Commonwealth Fund 2007)</a:t>
            </a:r>
          </a:p>
          <a:p>
            <a:pPr lvl="1"/>
            <a:r>
              <a:rPr lang="en-US" sz="1200" kern="1200" dirty="0" smtClean="0">
                <a:solidFill>
                  <a:schemeClr val="tx1"/>
                </a:solidFill>
                <a:effectLst/>
                <a:latin typeface="+mn-lt"/>
                <a:ea typeface="+mn-ea"/>
                <a:cs typeface="+mn-cs"/>
              </a:rPr>
              <a:t>Women’s right to non-discrimination is violated through increasingly restricting those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services only women use, reproductive health care.</a:t>
            </a:r>
          </a:p>
          <a:p>
            <a:pPr lvl="1"/>
            <a:r>
              <a:rPr lang="en-US" sz="1200" kern="1200" dirty="0" smtClean="0">
                <a:solidFill>
                  <a:schemeClr val="tx1"/>
                </a:solidFill>
                <a:effectLst/>
                <a:latin typeface="+mn-lt"/>
                <a:ea typeface="+mn-ea"/>
                <a:cs typeface="+mn-cs"/>
              </a:rPr>
              <a:t> </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2</a:t>
            </a:fld>
            <a:endParaRPr lang="en-US" dirty="0"/>
          </a:p>
        </p:txBody>
      </p:sp>
    </p:spTree>
    <p:extLst>
      <p:ext uri="{BB962C8B-B14F-4D97-AF65-F5344CB8AC3E}">
        <p14:creationId xmlns:p14="http://schemas.microsoft.com/office/powerpoint/2010/main" val="983599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3</a:t>
            </a:fld>
            <a:endParaRPr lang="en-US" dirty="0"/>
          </a:p>
        </p:txBody>
      </p:sp>
    </p:spTree>
    <p:extLst>
      <p:ext uri="{BB962C8B-B14F-4D97-AF65-F5344CB8AC3E}">
        <p14:creationId xmlns:p14="http://schemas.microsoft.com/office/powerpoint/2010/main" val="2599514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457200" algn="l" defTabSz="914400" rtl="0" eaLnBrk="1" fontAlgn="auto" latinLnBrk="0" hangingPunct="1">
              <a:lnSpc>
                <a:spcPct val="100000"/>
              </a:lnSpc>
              <a:spcBef>
                <a:spcPts val="580"/>
              </a:spcBef>
              <a:spcAft>
                <a:spcPts val="0"/>
              </a:spcAft>
              <a:buClrTx/>
              <a:buSzTx/>
              <a:buFont typeface="+mj-lt"/>
              <a:buAutoNum type="alphaLcParenR"/>
              <a:tabLst/>
              <a:defRPr/>
            </a:pPr>
            <a:r>
              <a:rPr lang="en-US" sz="1200" kern="1200" dirty="0" smtClean="0">
                <a:solidFill>
                  <a:schemeClr val="tx1"/>
                </a:solidFill>
                <a:effectLst/>
                <a:latin typeface="+mn-lt"/>
                <a:ea typeface="+mn-ea"/>
                <a:cs typeface="+mn-cs"/>
              </a:rPr>
              <a:t>Medicare in the US currently adheres to the capitalistic model of other industrial sectors in the US. Patients must pay fees for any form of services or goods delivered to them. </a:t>
            </a:r>
          </a:p>
          <a:p>
            <a:pPr marL="457200" marR="0" indent="-457200" algn="l" defTabSz="914400" rtl="0" eaLnBrk="1" fontAlgn="auto" latinLnBrk="0" hangingPunct="1">
              <a:lnSpc>
                <a:spcPct val="100000"/>
              </a:lnSpc>
              <a:spcBef>
                <a:spcPts val="580"/>
              </a:spcBef>
              <a:spcAft>
                <a:spcPts val="0"/>
              </a:spcAft>
              <a:buClrTx/>
              <a:buSzTx/>
              <a:buFont typeface="+mj-lt"/>
              <a:buAutoNum type="alphaLcParenR"/>
              <a:tabLst/>
              <a:defRPr/>
            </a:pPr>
            <a:r>
              <a:rPr lang="en-US" sz="1200" kern="1200" dirty="0" smtClean="0">
                <a:solidFill>
                  <a:schemeClr val="tx1"/>
                </a:solidFill>
                <a:effectLst/>
                <a:latin typeface="+mn-lt"/>
                <a:ea typeface="+mn-ea"/>
                <a:cs typeface="+mn-cs"/>
              </a:rPr>
              <a:t>This fee for service approach has made the medical professionals order for more test and treatment that are usually completely unnecessary.</a:t>
            </a:r>
          </a:p>
        </p:txBody>
      </p:sp>
      <p:sp>
        <p:nvSpPr>
          <p:cNvPr id="4" name="Slide Number Placeholder 3"/>
          <p:cNvSpPr>
            <a:spLocks noGrp="1"/>
          </p:cNvSpPr>
          <p:nvPr>
            <p:ph type="sldNum" sz="quarter" idx="10"/>
          </p:nvPr>
        </p:nvSpPr>
        <p:spPr/>
        <p:txBody>
          <a:bodyPr/>
          <a:lstStyle/>
          <a:p>
            <a:fld id="{6BB98AFB-CB0D-4DFE-87B9-B4B0D0DE73CD}" type="slidenum">
              <a:rPr lang="en-US" smtClean="0"/>
              <a:t>4</a:t>
            </a:fld>
            <a:endParaRPr lang="en-US" dirty="0"/>
          </a:p>
        </p:txBody>
      </p:sp>
    </p:spTree>
    <p:extLst>
      <p:ext uri="{BB962C8B-B14F-4D97-AF65-F5344CB8AC3E}">
        <p14:creationId xmlns:p14="http://schemas.microsoft.com/office/powerpoint/2010/main" val="4090231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457200" algn="l" defTabSz="914400" rtl="0" eaLnBrk="1" fontAlgn="auto" latinLnBrk="0" hangingPunct="1">
              <a:lnSpc>
                <a:spcPct val="100000"/>
              </a:lnSpc>
              <a:spcBef>
                <a:spcPts val="580"/>
              </a:spcBef>
              <a:spcAft>
                <a:spcPts val="0"/>
              </a:spcAft>
              <a:buClrTx/>
              <a:buSzTx/>
              <a:buFont typeface="+mj-lt"/>
              <a:buAutoNum type="alphaLcParenR"/>
              <a:tabLst/>
              <a:defRPr/>
            </a:pPr>
            <a:r>
              <a:rPr lang="en-US" sz="1200" dirty="0" smtClean="0"/>
              <a:t>The technological advancement has however served to reduce physical to patient interaction as doctor base most of their diagnostic diagnosis on laboratory and radiological studies. </a:t>
            </a:r>
          </a:p>
          <a:p>
            <a:pPr marL="457200" indent="-457200" eaLnBrk="1" fontAlgn="auto" hangingPunct="1">
              <a:spcBef>
                <a:spcPts val="580"/>
              </a:spcBef>
              <a:spcAft>
                <a:spcPts val="0"/>
              </a:spcAft>
              <a:buFont typeface="+mj-lt"/>
              <a:buAutoNum type="alphaLcParenR"/>
              <a:defRPr/>
            </a:pPr>
            <a:endParaRPr lang="en-US" dirty="0" smtClean="0"/>
          </a:p>
          <a:p>
            <a:pPr marL="457200" marR="0" lvl="1" indent="-457200" algn="l" defTabSz="914400" rtl="0" eaLnBrk="1" fontAlgn="auto" latinLnBrk="0" hangingPunct="1">
              <a:lnSpc>
                <a:spcPct val="100000"/>
              </a:lnSpc>
              <a:spcBef>
                <a:spcPts val="580"/>
              </a:spcBef>
              <a:spcAft>
                <a:spcPts val="0"/>
              </a:spcAft>
              <a:buClrTx/>
              <a:buSzTx/>
              <a:buFont typeface="+mj-lt"/>
              <a:buAutoNum type="alphaLcParenR"/>
              <a:tabLst/>
              <a:defRPr/>
            </a:pPr>
            <a:r>
              <a:rPr lang="en-US" sz="3000" dirty="0" smtClean="0"/>
              <a:t>Due to the high literacy level, patients are more aware of their right and thus frequently sue physicians for even minor errors in the provision of care. They have an implication where doctors order very many unnecessary tests just to cover themselves include malpractice case arises. This has served to increase the cost of health care immensely.</a:t>
            </a:r>
          </a:p>
          <a:p>
            <a:pPr marL="457200" marR="0" lvl="1" indent="-457200" algn="l" defTabSz="914400" rtl="0" eaLnBrk="1" fontAlgn="auto" latinLnBrk="0" hangingPunct="1">
              <a:lnSpc>
                <a:spcPct val="100000"/>
              </a:lnSpc>
              <a:spcBef>
                <a:spcPts val="580"/>
              </a:spcBef>
              <a:spcAft>
                <a:spcPts val="0"/>
              </a:spcAft>
              <a:buClrTx/>
              <a:buSzTx/>
              <a:buFont typeface="+mj-lt"/>
              <a:buAutoNum type="alphaLcParenR"/>
              <a:tabLst/>
              <a:defRPr/>
            </a:pPr>
            <a:r>
              <a:rPr lang="en-US" sz="1200" kern="1200" dirty="0" smtClean="0">
                <a:solidFill>
                  <a:schemeClr val="tx1"/>
                </a:solidFill>
                <a:effectLst/>
                <a:latin typeface="+mn-lt"/>
                <a:ea typeface="+mn-ea"/>
                <a:cs typeface="+mn-cs"/>
              </a:rPr>
              <a:t>The passage of the Affordable Care Act also referred to as the Obama Care Act in 2010 overhauled that US health system. It for the first time enabled the poor in the American society to access quality care they previously could not due to lack of health insurance. Apart from these, it offers patients a great degree of protection in the healthcare environment.</a:t>
            </a:r>
          </a:p>
          <a:p>
            <a:r>
              <a:rPr lang="en-US" sz="1200" kern="1200" dirty="0" smtClean="0">
                <a:solidFill>
                  <a:schemeClr val="tx1"/>
                </a:solidFill>
                <a:effectLst/>
                <a:latin typeface="+mn-lt"/>
                <a:ea typeface="+mn-ea"/>
                <a:cs typeface="+mn-cs"/>
              </a:rPr>
              <a:t>The US does not have a universal healthcare delivery system. Market forces have however developed subsystems to take care of the need of specific proportions of the population.</a:t>
            </a:r>
          </a:p>
          <a:p>
            <a:pPr marL="0" indent="0" eaLnBrk="1" fontAlgn="auto" hangingPunct="1">
              <a:spcBef>
                <a:spcPts val="580"/>
              </a:spcBef>
              <a:spcAft>
                <a:spcPts val="0"/>
              </a:spcAft>
              <a:buFont typeface="+mj-lt"/>
              <a:buNone/>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5</a:t>
            </a:fld>
            <a:endParaRPr lang="en-US" dirty="0"/>
          </a:p>
        </p:txBody>
      </p:sp>
    </p:spTree>
    <p:extLst>
      <p:ext uri="{BB962C8B-B14F-4D97-AF65-F5344CB8AC3E}">
        <p14:creationId xmlns:p14="http://schemas.microsoft.com/office/powerpoint/2010/main" val="1965252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18599101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4000">
                <a:solidFill>
                  <a:schemeClr val="accent1"/>
                </a:solidFill>
              </a:defRPr>
            </a:lvl1pPr>
          </a:lstStyle>
          <a:p>
            <a:r>
              <a:rPr lang="en-US" smtClean="0"/>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5" name="Footer Placeholder 4"/>
          <p:cNvSpPr>
            <a:spLocks noGrp="1"/>
          </p:cNvSpPr>
          <p:nvPr>
            <p:ph type="ftr" sz="quarter" idx="11"/>
          </p:nvPr>
        </p:nvSpPr>
        <p:spPr>
          <a:xfrm>
            <a:off x="1065213" y="6432551"/>
            <a:ext cx="5653087" cy="273049"/>
          </a:xfrm>
        </p:spPr>
        <p:txBody>
          <a:bodyPr/>
          <a:lstStyle>
            <a:lvl1pPr>
              <a:defRPr>
                <a:effectLst/>
              </a:defRPr>
            </a:lvl1pPr>
          </a:lstStyle>
          <a:p>
            <a:r>
              <a:rPr lang="en-US" dirty="0"/>
              <a:t>Add a footer</a:t>
            </a:r>
          </a:p>
        </p:txBody>
      </p:sp>
      <p:sp>
        <p:nvSpPr>
          <p:cNvPr id="4" name="Date Placeholder 3"/>
          <p:cNvSpPr>
            <a:spLocks noGrp="1"/>
          </p:cNvSpPr>
          <p:nvPr>
            <p:ph type="dt" sz="half" idx="10"/>
          </p:nvPr>
        </p:nvSpPr>
        <p:spPr>
          <a:xfrm>
            <a:off x="6932612" y="6432551"/>
            <a:ext cx="1371600" cy="273049"/>
          </a:xfrm>
        </p:spPr>
        <p:txBody>
          <a:bodyPr/>
          <a:lstStyle/>
          <a:p>
            <a:fld id="{3E0FA9E5-6744-4841-888F-9E7CC0C2B7EC}" type="datetimeFigureOut">
              <a:rPr lang="en-US" smtClean="0"/>
              <a:t>5/2/2018</a:t>
            </a:fld>
            <a:endParaRPr lang="en-US" dirty="0"/>
          </a:p>
        </p:txBody>
      </p:sp>
      <p:sp>
        <p:nvSpPr>
          <p:cNvPr id="6" name="Slide Number Placeholder 5"/>
          <p:cNvSpPr>
            <a:spLocks noGrp="1"/>
          </p:cNvSpPr>
          <p:nvPr>
            <p:ph type="sldNum" sz="quarter" idx="12"/>
          </p:nvPr>
        </p:nvSpPr>
        <p:spPr>
          <a:xfrm>
            <a:off x="8532812" y="6432551"/>
            <a:ext cx="1219201" cy="273049"/>
          </a:xfrm>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023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5067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smtClean="0"/>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2563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24050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5211" y="533400"/>
            <a:ext cx="8686802" cy="10668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9" name="Slide Number Placeholder 8"/>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30154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5" name="Slide Number Placeholder 4"/>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37030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08826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smtClean="0"/>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0008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728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84147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5/2/2018</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13543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1065212" y="533400"/>
            <a:ext cx="8686801" cy="10668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100">
                <a:solidFill>
                  <a:schemeClr val="tx1"/>
                </a:solidFill>
              </a:defRPr>
            </a:lvl1pPr>
          </a:lstStyle>
          <a:p>
            <a:fld id="{3E0FA9E5-6744-4841-888F-9E7CC0C2B7EC}" type="datetimeFigureOut">
              <a:rPr lang="en-US" smtClean="0"/>
              <a:pPr/>
              <a:t>5/2/2018</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100">
                <a:solidFill>
                  <a:schemeClr val="tx1"/>
                </a:solidFill>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327670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524000" y="1122363"/>
            <a:ext cx="9144000" cy="2387600"/>
          </a:xfrm>
        </p:spPr>
        <p:txBody>
          <a:bodyPr>
            <a:normAutofit/>
          </a:bodyPr>
          <a:lstStyle/>
          <a:p>
            <a:r>
              <a:rPr lang="en-US" dirty="0"/>
              <a:t>Healthcare in the United States</a:t>
            </a:r>
          </a:p>
        </p:txBody>
      </p:sp>
      <p:sp>
        <p:nvSpPr>
          <p:cNvPr id="7" name="Subtitle 2"/>
          <p:cNvSpPr>
            <a:spLocks noGrp="1"/>
          </p:cNvSpPr>
          <p:nvPr>
            <p:ph type="subTitle" idx="1"/>
          </p:nvPr>
        </p:nvSpPr>
        <p:spPr>
          <a:xfrm>
            <a:off x="2431312" y="4005064"/>
            <a:ext cx="9144000" cy="2188401"/>
          </a:xfrm>
        </p:spPr>
        <p:txBody>
          <a:bodyPr>
            <a:normAutofit/>
          </a:bodyPr>
          <a:lstStyle/>
          <a:p>
            <a:pPr>
              <a:lnSpc>
                <a:spcPct val="200000"/>
              </a:lnSpc>
            </a:pPr>
            <a:r>
              <a:rPr lang="en-US" dirty="0" smtClean="0"/>
              <a:t>Name</a:t>
            </a:r>
            <a:endParaRPr lang="en-US" dirty="0" smtClean="0"/>
          </a:p>
          <a:p>
            <a:pPr>
              <a:lnSpc>
                <a:spcPct val="200000"/>
              </a:lnSpc>
            </a:pPr>
            <a:r>
              <a:rPr lang="en-US" dirty="0" smtClean="0"/>
              <a:t>Institution Affiliation </a:t>
            </a:r>
            <a:endParaRPr lang="en-US" dirty="0"/>
          </a:p>
        </p:txBody>
      </p:sp>
    </p:spTree>
    <p:extLst>
      <p:ext uri="{BB962C8B-B14F-4D97-AF65-F5344CB8AC3E}">
        <p14:creationId xmlns:p14="http://schemas.microsoft.com/office/powerpoint/2010/main" val="365812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5"/>
            <a:ext cx="10515600" cy="759619"/>
          </a:xfrm>
        </p:spPr>
        <p:txBody>
          <a:bodyPr/>
          <a:lstStyle/>
          <a:p>
            <a:r>
              <a:rPr lang="en-US" b="1" dirty="0" smtClean="0"/>
              <a:t>Healthcare in the US</a:t>
            </a:r>
            <a:endParaRPr lang="en-US" b="1" dirty="0"/>
          </a:p>
        </p:txBody>
      </p:sp>
      <p:sp>
        <p:nvSpPr>
          <p:cNvPr id="7" name="Content Placeholder 2"/>
          <p:cNvSpPr>
            <a:spLocks noGrp="1"/>
          </p:cNvSpPr>
          <p:nvPr>
            <p:ph idx="1"/>
          </p:nvPr>
        </p:nvSpPr>
        <p:spPr>
          <a:xfrm>
            <a:off x="838200" y="1268760"/>
            <a:ext cx="10515600" cy="5143426"/>
          </a:xfrm>
        </p:spPr>
        <p:txBody>
          <a:bodyPr>
            <a:normAutofit fontScale="70000" lnSpcReduction="20000"/>
          </a:bodyPr>
          <a:lstStyle/>
          <a:p>
            <a:pPr>
              <a:lnSpc>
                <a:spcPct val="200000"/>
              </a:lnSpc>
              <a:buFont typeface="Wingdings" panose="05000000000000000000" pitchFamily="2" charset="2"/>
              <a:buChar char="q"/>
            </a:pPr>
            <a:r>
              <a:rPr lang="en-US" sz="2800" dirty="0"/>
              <a:t>The United States has the largest economy in the world. </a:t>
            </a:r>
            <a:endParaRPr lang="en-US" sz="2800" dirty="0" smtClean="0"/>
          </a:p>
          <a:p>
            <a:pPr>
              <a:lnSpc>
                <a:spcPct val="200000"/>
              </a:lnSpc>
              <a:buFont typeface="Wingdings" panose="05000000000000000000" pitchFamily="2" charset="2"/>
              <a:buChar char="q"/>
            </a:pPr>
            <a:r>
              <a:rPr lang="en-US" sz="2800" dirty="0" smtClean="0"/>
              <a:t>Its </a:t>
            </a:r>
            <a:r>
              <a:rPr lang="en-US" sz="2800" dirty="0"/>
              <a:t>healthcare infrastructure has undergone immense changes </a:t>
            </a:r>
            <a:r>
              <a:rPr lang="en-US" sz="2800" dirty="0" smtClean="0"/>
              <a:t>over the year </a:t>
            </a:r>
            <a:endParaRPr lang="en-US" sz="2800" dirty="0" smtClean="0"/>
          </a:p>
          <a:p>
            <a:pPr>
              <a:lnSpc>
                <a:spcPct val="200000"/>
              </a:lnSpc>
              <a:buFont typeface="Wingdings" panose="05000000000000000000" pitchFamily="2" charset="2"/>
              <a:buChar char="q"/>
            </a:pPr>
            <a:r>
              <a:rPr lang="en-US" sz="2800" dirty="0" smtClean="0"/>
              <a:t>According </a:t>
            </a:r>
            <a:r>
              <a:rPr lang="en-US" sz="2800" dirty="0"/>
              <a:t>to WHO, </a:t>
            </a:r>
            <a:r>
              <a:rPr lang="en-US" sz="2800" dirty="0" smtClean="0"/>
              <a:t>the </a:t>
            </a:r>
            <a:r>
              <a:rPr lang="en-US" sz="2800" dirty="0"/>
              <a:t>U</a:t>
            </a:r>
            <a:r>
              <a:rPr lang="en-US" sz="2800" dirty="0" smtClean="0"/>
              <a:t>nited </a:t>
            </a:r>
            <a:r>
              <a:rPr lang="en-US" sz="2800" dirty="0"/>
              <a:t>S</a:t>
            </a:r>
            <a:r>
              <a:rPr lang="en-US" sz="2800" dirty="0" smtClean="0"/>
              <a:t>tates </a:t>
            </a:r>
            <a:r>
              <a:rPr lang="en-US" sz="2800" dirty="0"/>
              <a:t>spend more money on healthcare than any other country in the world. </a:t>
            </a:r>
            <a:endParaRPr lang="en-US" sz="2800" dirty="0" smtClean="0"/>
          </a:p>
          <a:p>
            <a:pPr lvl="1">
              <a:lnSpc>
                <a:spcPct val="200000"/>
              </a:lnSpc>
              <a:buFont typeface="Courier New" pitchFamily="49" charset="0"/>
              <a:buChar char="o"/>
            </a:pPr>
            <a:r>
              <a:rPr lang="en-US" sz="2600" dirty="0" smtClean="0"/>
              <a:t> </a:t>
            </a:r>
            <a:r>
              <a:rPr lang="en-US" sz="2600" dirty="0"/>
              <a:t>A</a:t>
            </a:r>
            <a:r>
              <a:rPr lang="en-US" sz="2600" dirty="0" smtClean="0"/>
              <a:t>verage </a:t>
            </a:r>
            <a:r>
              <a:rPr lang="en-US" sz="2600" dirty="0"/>
              <a:t>cost amounts to about $10000 </a:t>
            </a:r>
            <a:r>
              <a:rPr lang="en-US" sz="2600" dirty="0" smtClean="0"/>
              <a:t>which</a:t>
            </a:r>
          </a:p>
          <a:p>
            <a:pPr lvl="1">
              <a:lnSpc>
                <a:spcPct val="200000"/>
              </a:lnSpc>
              <a:buFont typeface="Courier New" pitchFamily="49" charset="0"/>
              <a:buChar char="o"/>
            </a:pPr>
            <a:r>
              <a:rPr lang="en-US" sz="2600" dirty="0" smtClean="0"/>
              <a:t> </a:t>
            </a:r>
            <a:r>
              <a:rPr lang="en-US" sz="2600" dirty="0"/>
              <a:t>O</a:t>
            </a:r>
            <a:r>
              <a:rPr lang="en-US" sz="2600" dirty="0" smtClean="0"/>
              <a:t>ver </a:t>
            </a:r>
            <a:r>
              <a:rPr lang="en-US" sz="2600" dirty="0"/>
              <a:t>18% of the country’s GDP. </a:t>
            </a:r>
            <a:endParaRPr lang="en-US" sz="2600" dirty="0" smtClean="0"/>
          </a:p>
          <a:p>
            <a:pPr>
              <a:lnSpc>
                <a:spcPct val="200000"/>
              </a:lnSpc>
              <a:buFont typeface="Wingdings" panose="05000000000000000000" pitchFamily="2" charset="2"/>
              <a:buChar char="q"/>
            </a:pPr>
            <a:r>
              <a:rPr lang="en-US" sz="2800" dirty="0"/>
              <a:t> </a:t>
            </a:r>
            <a:r>
              <a:rPr lang="en-US" sz="2800" dirty="0" smtClean="0"/>
              <a:t>A</a:t>
            </a:r>
            <a:r>
              <a:rPr lang="en-US" sz="2800" dirty="0" smtClean="0"/>
              <a:t>bout </a:t>
            </a:r>
            <a:r>
              <a:rPr lang="en-US" sz="2800" dirty="0"/>
              <a:t>8% higher than the rest of other </a:t>
            </a:r>
            <a:r>
              <a:rPr lang="en-US" sz="2800" dirty="0" smtClean="0"/>
              <a:t>developed</a:t>
            </a:r>
            <a:endParaRPr lang="en-US" dirty="0" smtClean="0">
              <a:solidFill>
                <a:srgbClr val="FF0000"/>
              </a:solidFill>
            </a:endParaRPr>
          </a:p>
        </p:txBody>
      </p:sp>
    </p:spTree>
    <p:extLst>
      <p:ext uri="{BB962C8B-B14F-4D97-AF65-F5344CB8AC3E}">
        <p14:creationId xmlns:p14="http://schemas.microsoft.com/office/powerpoint/2010/main" val="163731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circle(in)">
                                      <p:cBhvr>
                                        <p:cTn id="22" dur="2000"/>
                                        <p:tgtEl>
                                          <p:spTgt spid="7">
                                            <p:txEl>
                                              <p:pRg st="3" end="3"/>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circle(in)">
                                      <p:cBhvr>
                                        <p:cTn id="25" dur="2000"/>
                                        <p:tgtEl>
                                          <p:spTgt spid="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animEffect transition="in" filter="wipe(down)">
                                      <p:cBhvr>
                                        <p:cTn id="30" dur="580">
                                          <p:stCondLst>
                                            <p:cond delay="0"/>
                                          </p:stCondLst>
                                        </p:cTn>
                                        <p:tgtEl>
                                          <p:spTgt spid="7">
                                            <p:txEl>
                                              <p:pRg st="5" end="5"/>
                                            </p:txEl>
                                          </p:spTgt>
                                        </p:tgtEl>
                                      </p:cBhvr>
                                    </p:animEffect>
                                    <p:anim calcmode="lin" valueType="num">
                                      <p:cBhvr>
                                        <p:cTn id="31" dur="1822" tmFilter="0,0; 0.14,0.36; 0.43,0.73; 0.71,0.91; 1.0,1.0">
                                          <p:stCondLst>
                                            <p:cond delay="0"/>
                                          </p:stCondLst>
                                        </p:cTn>
                                        <p:tgtEl>
                                          <p:spTgt spid="7">
                                            <p:txEl>
                                              <p:pRg st="5" end="5"/>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xEl>
                                              <p:pRg st="5" end="5"/>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xEl>
                                              <p:pRg st="5" end="5"/>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xEl>
                                              <p:pRg st="5" end="5"/>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xEl>
                                              <p:pRg st="5" end="5"/>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xEl>
                                              <p:pRg st="5" end="5"/>
                                            </p:txEl>
                                          </p:spTgt>
                                        </p:tgtEl>
                                      </p:cBhvr>
                                      <p:to x="100000" y="60000"/>
                                    </p:animScale>
                                    <p:animScale>
                                      <p:cBhvr>
                                        <p:cTn id="37" dur="166" decel="50000">
                                          <p:stCondLst>
                                            <p:cond delay="676"/>
                                          </p:stCondLst>
                                        </p:cTn>
                                        <p:tgtEl>
                                          <p:spTgt spid="7">
                                            <p:txEl>
                                              <p:pRg st="5" end="5"/>
                                            </p:txEl>
                                          </p:spTgt>
                                        </p:tgtEl>
                                      </p:cBhvr>
                                      <p:to x="100000" y="100000"/>
                                    </p:animScale>
                                    <p:animScale>
                                      <p:cBhvr>
                                        <p:cTn id="38" dur="26">
                                          <p:stCondLst>
                                            <p:cond delay="1312"/>
                                          </p:stCondLst>
                                        </p:cTn>
                                        <p:tgtEl>
                                          <p:spTgt spid="7">
                                            <p:txEl>
                                              <p:pRg st="5" end="5"/>
                                            </p:txEl>
                                          </p:spTgt>
                                        </p:tgtEl>
                                      </p:cBhvr>
                                      <p:to x="100000" y="80000"/>
                                    </p:animScale>
                                    <p:animScale>
                                      <p:cBhvr>
                                        <p:cTn id="39" dur="166" decel="50000">
                                          <p:stCondLst>
                                            <p:cond delay="1338"/>
                                          </p:stCondLst>
                                        </p:cTn>
                                        <p:tgtEl>
                                          <p:spTgt spid="7">
                                            <p:txEl>
                                              <p:pRg st="5" end="5"/>
                                            </p:txEl>
                                          </p:spTgt>
                                        </p:tgtEl>
                                      </p:cBhvr>
                                      <p:to x="100000" y="100000"/>
                                    </p:animScale>
                                    <p:animScale>
                                      <p:cBhvr>
                                        <p:cTn id="40" dur="26">
                                          <p:stCondLst>
                                            <p:cond delay="1642"/>
                                          </p:stCondLst>
                                        </p:cTn>
                                        <p:tgtEl>
                                          <p:spTgt spid="7">
                                            <p:txEl>
                                              <p:pRg st="5" end="5"/>
                                            </p:txEl>
                                          </p:spTgt>
                                        </p:tgtEl>
                                      </p:cBhvr>
                                      <p:to x="100000" y="90000"/>
                                    </p:animScale>
                                    <p:animScale>
                                      <p:cBhvr>
                                        <p:cTn id="41" dur="166" decel="50000">
                                          <p:stCondLst>
                                            <p:cond delay="1668"/>
                                          </p:stCondLst>
                                        </p:cTn>
                                        <p:tgtEl>
                                          <p:spTgt spid="7">
                                            <p:txEl>
                                              <p:pRg st="5" end="5"/>
                                            </p:txEl>
                                          </p:spTgt>
                                        </p:tgtEl>
                                      </p:cBhvr>
                                      <p:to x="100000" y="100000"/>
                                    </p:animScale>
                                    <p:animScale>
                                      <p:cBhvr>
                                        <p:cTn id="42" dur="26">
                                          <p:stCondLst>
                                            <p:cond delay="1808"/>
                                          </p:stCondLst>
                                        </p:cTn>
                                        <p:tgtEl>
                                          <p:spTgt spid="7">
                                            <p:txEl>
                                              <p:pRg st="5" end="5"/>
                                            </p:txEl>
                                          </p:spTgt>
                                        </p:tgtEl>
                                      </p:cBhvr>
                                      <p:to x="100000" y="95000"/>
                                    </p:animScale>
                                    <p:animScale>
                                      <p:cBhvr>
                                        <p:cTn id="43" dur="166" decel="50000">
                                          <p:stCondLst>
                                            <p:cond delay="1834"/>
                                          </p:stCondLst>
                                        </p:cTn>
                                        <p:tgtEl>
                                          <p:spTgt spid="7">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260648"/>
            <a:ext cx="8686801" cy="864096"/>
          </a:xfrm>
        </p:spPr>
        <p:txBody>
          <a:bodyPr/>
          <a:lstStyle/>
          <a:p>
            <a:r>
              <a:rPr lang="en-US" dirty="0" smtClean="0"/>
              <a:t>Health structure and funding</a:t>
            </a:r>
            <a:endParaRPr lang="en-US" dirty="0"/>
          </a:p>
        </p:txBody>
      </p:sp>
      <p:sp>
        <p:nvSpPr>
          <p:cNvPr id="3" name="Content Placeholder 2"/>
          <p:cNvSpPr>
            <a:spLocks noGrp="1"/>
          </p:cNvSpPr>
          <p:nvPr>
            <p:ph idx="1"/>
          </p:nvPr>
        </p:nvSpPr>
        <p:spPr>
          <a:xfrm>
            <a:off x="981844" y="1124744"/>
            <a:ext cx="9421688" cy="5128592"/>
          </a:xfrm>
        </p:spPr>
        <p:txBody>
          <a:bodyPr>
            <a:normAutofit fontScale="70000" lnSpcReduction="20000"/>
          </a:bodyPr>
          <a:lstStyle/>
          <a:p>
            <a:pPr>
              <a:lnSpc>
                <a:spcPct val="200000"/>
              </a:lnSpc>
              <a:buFont typeface="Wingdings" panose="05000000000000000000" pitchFamily="2" charset="2"/>
              <a:buChar char="q"/>
            </a:pPr>
            <a:r>
              <a:rPr lang="en-US" sz="2800" dirty="0"/>
              <a:t>Healthcare </a:t>
            </a:r>
            <a:r>
              <a:rPr lang="en-US" sz="2800" dirty="0" smtClean="0"/>
              <a:t>provided </a:t>
            </a:r>
            <a:r>
              <a:rPr lang="en-US" sz="2800" dirty="0"/>
              <a:t>by distinct </a:t>
            </a:r>
            <a:r>
              <a:rPr lang="en-US" sz="2800" dirty="0" smtClean="0"/>
              <a:t>organizations.</a:t>
            </a:r>
          </a:p>
          <a:p>
            <a:pPr>
              <a:lnSpc>
                <a:spcPct val="200000"/>
              </a:lnSpc>
              <a:buFont typeface="Wingdings" panose="05000000000000000000" pitchFamily="2" charset="2"/>
              <a:buChar char="q"/>
            </a:pPr>
            <a:r>
              <a:rPr lang="en-US" sz="2800" dirty="0" smtClean="0"/>
              <a:t> </a:t>
            </a:r>
            <a:r>
              <a:rPr lang="en-US" sz="2800" dirty="0"/>
              <a:t>Health facilities </a:t>
            </a:r>
            <a:r>
              <a:rPr lang="en-US" sz="2800" dirty="0" smtClean="0"/>
              <a:t>run </a:t>
            </a:r>
            <a:r>
              <a:rPr lang="en-US" sz="2800" dirty="0"/>
              <a:t>and owned mainly by the private sector. </a:t>
            </a:r>
            <a:endParaRPr lang="en-US" sz="2800" dirty="0" smtClean="0"/>
          </a:p>
          <a:p>
            <a:pPr>
              <a:lnSpc>
                <a:spcPct val="200000"/>
              </a:lnSpc>
              <a:buFont typeface="Wingdings" panose="05000000000000000000" pitchFamily="2" charset="2"/>
              <a:buChar char="q"/>
            </a:pPr>
            <a:r>
              <a:rPr lang="en-US" sz="2800" dirty="0" smtClean="0"/>
              <a:t>58</a:t>
            </a:r>
            <a:r>
              <a:rPr lang="en-US" sz="2800" dirty="0"/>
              <a:t>% of community hospitals In the US are no-profit, 21%  profit based and the rest government owned</a:t>
            </a:r>
            <a:r>
              <a:rPr lang="en-US" sz="2800" dirty="0" smtClean="0"/>
              <a:t>.</a:t>
            </a:r>
            <a:endParaRPr lang="en-US" sz="2800" dirty="0"/>
          </a:p>
          <a:p>
            <a:pPr>
              <a:lnSpc>
                <a:spcPct val="200000"/>
              </a:lnSpc>
              <a:buFont typeface="Wingdings" panose="05000000000000000000" pitchFamily="2" charset="2"/>
              <a:buChar char="q"/>
            </a:pPr>
            <a:r>
              <a:rPr lang="en-US" sz="2800" dirty="0"/>
              <a:t>Government-funded Medicaid and Medicare </a:t>
            </a:r>
            <a:r>
              <a:rPr lang="en-US" sz="2800" dirty="0" smtClean="0"/>
              <a:t> account for more expenditure</a:t>
            </a:r>
          </a:p>
          <a:p>
            <a:pPr>
              <a:lnSpc>
                <a:spcPct val="200000"/>
              </a:lnSpc>
              <a:buFont typeface="Wingdings" panose="05000000000000000000" pitchFamily="2" charset="2"/>
              <a:buChar char="q"/>
            </a:pPr>
            <a:r>
              <a:rPr lang="en-US" sz="2800" dirty="0"/>
              <a:t> </a:t>
            </a:r>
            <a:r>
              <a:rPr lang="en-US" sz="2800" dirty="0" smtClean="0"/>
              <a:t>O</a:t>
            </a:r>
            <a:r>
              <a:rPr lang="en-US" sz="2800" dirty="0" smtClean="0"/>
              <a:t>ne </a:t>
            </a:r>
            <a:r>
              <a:rPr lang="en-US" sz="2800" dirty="0"/>
              <a:t>in every four dollars of the federal government </a:t>
            </a:r>
            <a:r>
              <a:rPr lang="en-US" sz="2800" dirty="0" smtClean="0"/>
              <a:t>budget goes to Medicaid and Medicare</a:t>
            </a:r>
            <a:endParaRPr lang="en-US" sz="2800" dirty="0"/>
          </a:p>
          <a:p>
            <a:pPr>
              <a:lnSpc>
                <a:spcPct val="200000"/>
              </a:lnSpc>
            </a:pPr>
            <a:endParaRPr lang="en-US" dirty="0"/>
          </a:p>
        </p:txBody>
      </p:sp>
    </p:spTree>
    <p:extLst>
      <p:ext uri="{BB962C8B-B14F-4D97-AF65-F5344CB8AC3E}">
        <p14:creationId xmlns:p14="http://schemas.microsoft.com/office/powerpoint/2010/main" val="277289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365125"/>
            <a:ext cx="10515600" cy="903635"/>
          </a:xfrm>
        </p:spPr>
        <p:txBody>
          <a:bodyPr/>
          <a:lstStyle/>
          <a:p>
            <a:pPr algn="ctr"/>
            <a:r>
              <a:rPr lang="en-US" b="1" dirty="0" smtClean="0"/>
              <a:t>Ct</a:t>
            </a:r>
            <a:endParaRPr lang="en-US" b="1" dirty="0"/>
          </a:p>
        </p:txBody>
      </p:sp>
      <p:sp>
        <p:nvSpPr>
          <p:cNvPr id="7" name="Content Placeholder 2"/>
          <p:cNvSpPr>
            <a:spLocks noGrp="1"/>
          </p:cNvSpPr>
          <p:nvPr>
            <p:ph idx="1"/>
          </p:nvPr>
        </p:nvSpPr>
        <p:spPr>
          <a:xfrm>
            <a:off x="837828" y="1268760"/>
            <a:ext cx="10515600" cy="4104456"/>
          </a:xfrm>
        </p:spPr>
        <p:txBody>
          <a:bodyPr>
            <a:normAutofit/>
          </a:bodyPr>
          <a:lstStyle/>
          <a:p>
            <a:pPr>
              <a:lnSpc>
                <a:spcPct val="200000"/>
              </a:lnSpc>
            </a:pPr>
            <a:r>
              <a:rPr lang="en-US" dirty="0" smtClean="0"/>
              <a:t>Attempts by</a:t>
            </a:r>
            <a:r>
              <a:rPr lang="en-US" dirty="0" smtClean="0"/>
              <a:t> </a:t>
            </a:r>
            <a:r>
              <a:rPr lang="en-US" dirty="0"/>
              <a:t>US Congress </a:t>
            </a:r>
            <a:r>
              <a:rPr lang="en-US" dirty="0" smtClean="0"/>
              <a:t>to </a:t>
            </a:r>
            <a:r>
              <a:rPr lang="en-US" dirty="0"/>
              <a:t>eliminate the cost sharing of </a:t>
            </a:r>
            <a:r>
              <a:rPr lang="en-US" dirty="0" smtClean="0"/>
              <a:t>Medicare </a:t>
            </a:r>
          </a:p>
          <a:p>
            <a:pPr>
              <a:lnSpc>
                <a:spcPct val="200000"/>
              </a:lnSpc>
            </a:pPr>
            <a:r>
              <a:rPr lang="en-US" dirty="0" smtClean="0"/>
              <a:t>Proposed</a:t>
            </a:r>
            <a:r>
              <a:rPr lang="en-US" dirty="0" smtClean="0"/>
              <a:t> several occasion </a:t>
            </a:r>
          </a:p>
          <a:p>
            <a:pPr>
              <a:lnSpc>
                <a:spcPct val="200000"/>
              </a:lnSpc>
            </a:pPr>
            <a:r>
              <a:rPr lang="en-US" dirty="0" smtClean="0"/>
              <a:t> Aimed to replace the</a:t>
            </a:r>
            <a:r>
              <a:rPr lang="en-US" dirty="0" smtClean="0"/>
              <a:t> specific </a:t>
            </a:r>
            <a:r>
              <a:rPr lang="en-US" dirty="0"/>
              <a:t>block grants to individual states. </a:t>
            </a:r>
            <a:endParaRPr lang="en-US" dirty="0" smtClean="0"/>
          </a:p>
          <a:p>
            <a:pPr>
              <a:lnSpc>
                <a:spcPct val="200000"/>
              </a:lnSpc>
            </a:pPr>
            <a:r>
              <a:rPr lang="en-US" dirty="0"/>
              <a:t>C</a:t>
            </a:r>
            <a:r>
              <a:rPr lang="en-US" dirty="0" smtClean="0"/>
              <a:t>ost </a:t>
            </a:r>
            <a:r>
              <a:rPr lang="en-US" dirty="0"/>
              <a:t>between states and federal </a:t>
            </a:r>
            <a:r>
              <a:rPr lang="en-US" dirty="0" smtClean="0"/>
              <a:t>government spelled </a:t>
            </a:r>
            <a:r>
              <a:rPr lang="en-US" dirty="0"/>
              <a:t>out in the ACA (affordable care act</a:t>
            </a:r>
            <a:r>
              <a:rPr lang="en-US" dirty="0" smtClean="0"/>
              <a:t>)</a:t>
            </a:r>
            <a:endParaRPr lang="en-US" dirty="0"/>
          </a:p>
        </p:txBody>
      </p:sp>
    </p:spTree>
    <p:extLst>
      <p:ext uri="{BB962C8B-B14F-4D97-AF65-F5344CB8AC3E}">
        <p14:creationId xmlns:p14="http://schemas.microsoft.com/office/powerpoint/2010/main" val="42151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barn(inVertical)">
                                      <p:cBhvr>
                                        <p:cTn id="18" dur="500"/>
                                        <p:tgtEl>
                                          <p:spTgt spid="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 calcmode="lin" valueType="num">
                                      <p:cBhvr>
                                        <p:cTn id="23"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Care development </a:t>
            </a:r>
            <a:endParaRPr lang="en-US" dirty="0"/>
          </a:p>
        </p:txBody>
      </p:sp>
      <p:sp>
        <p:nvSpPr>
          <p:cNvPr id="3" name="Content Placeholder 2"/>
          <p:cNvSpPr>
            <a:spLocks noGrp="1"/>
          </p:cNvSpPr>
          <p:nvPr>
            <p:ph idx="1"/>
          </p:nvPr>
        </p:nvSpPr>
        <p:spPr/>
        <p:txBody>
          <a:bodyPr>
            <a:normAutofit fontScale="92500" lnSpcReduction="20000"/>
          </a:bodyPr>
          <a:lstStyle/>
          <a:p>
            <a:pPr>
              <a:lnSpc>
                <a:spcPct val="200000"/>
              </a:lnSpc>
              <a:buFont typeface="Wingdings" panose="05000000000000000000" pitchFamily="2" charset="2"/>
              <a:buChar char="q"/>
            </a:pPr>
            <a:r>
              <a:rPr lang="en-US" dirty="0"/>
              <a:t>The American health care system highly tech developed.</a:t>
            </a:r>
          </a:p>
          <a:p>
            <a:pPr>
              <a:lnSpc>
                <a:spcPct val="200000"/>
              </a:lnSpc>
              <a:buFont typeface="Wingdings" panose="05000000000000000000" pitchFamily="2" charset="2"/>
              <a:buChar char="q"/>
            </a:pPr>
            <a:r>
              <a:rPr lang="en-US" dirty="0"/>
              <a:t>The medical-legal environment in the US is similarly highly liberalized. </a:t>
            </a:r>
          </a:p>
          <a:p>
            <a:pPr>
              <a:lnSpc>
                <a:spcPct val="200000"/>
              </a:lnSpc>
            </a:pPr>
            <a:r>
              <a:rPr lang="en-US" dirty="0"/>
              <a:t>The major subsystems of the US healthcare system included</a:t>
            </a:r>
          </a:p>
          <a:p>
            <a:pPr lvl="1">
              <a:lnSpc>
                <a:spcPct val="200000"/>
              </a:lnSpc>
            </a:pPr>
            <a:r>
              <a:rPr lang="en-US" sz="2000" dirty="0">
                <a:solidFill>
                  <a:srgbClr val="00B050"/>
                </a:solidFill>
              </a:rPr>
              <a:t>The managed care</a:t>
            </a:r>
          </a:p>
          <a:p>
            <a:pPr lvl="1">
              <a:lnSpc>
                <a:spcPct val="200000"/>
              </a:lnSpc>
            </a:pPr>
            <a:r>
              <a:rPr lang="en-US" sz="2000" dirty="0">
                <a:solidFill>
                  <a:srgbClr val="00B050"/>
                </a:solidFill>
              </a:rPr>
              <a:t>Military</a:t>
            </a:r>
          </a:p>
          <a:p>
            <a:pPr lvl="1">
              <a:lnSpc>
                <a:spcPct val="200000"/>
              </a:lnSpc>
            </a:pPr>
            <a:r>
              <a:rPr lang="en-US" sz="2000" dirty="0">
                <a:solidFill>
                  <a:srgbClr val="00B050"/>
                </a:solidFill>
              </a:rPr>
              <a:t>Subsystem for vulnerable populations</a:t>
            </a:r>
            <a:endParaRPr lang="en-US" sz="2000" b="1" dirty="0">
              <a:solidFill>
                <a:srgbClr val="00B050"/>
              </a:solidFill>
            </a:endParaRPr>
          </a:p>
          <a:p>
            <a:endParaRPr lang="en-US" dirty="0"/>
          </a:p>
        </p:txBody>
      </p:sp>
    </p:spTree>
    <p:extLst>
      <p:ext uri="{BB962C8B-B14F-4D97-AF65-F5344CB8AC3E}">
        <p14:creationId xmlns:p14="http://schemas.microsoft.com/office/powerpoint/2010/main" val="291219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80">
                                          <p:stCondLst>
                                            <p:cond delay="0"/>
                                          </p:stCondLst>
                                        </p:cTn>
                                        <p:tgtEl>
                                          <p:spTgt spid="3">
                                            <p:txEl>
                                              <p:pRg st="1" end="1"/>
                                            </p:txEl>
                                          </p:spTgt>
                                        </p:tgtEl>
                                      </p:cBhvr>
                                    </p:animEffect>
                                    <p:anim calcmode="lin" valueType="num">
                                      <p:cBhvr>
                                        <p:cTn id="1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1" end="1"/>
                                            </p:txEl>
                                          </p:spTgt>
                                        </p:tgtEl>
                                      </p:cBhvr>
                                      <p:to x="100000" y="60000"/>
                                    </p:animScale>
                                    <p:animScale>
                                      <p:cBhvr>
                                        <p:cTn id="21" dur="166" decel="50000">
                                          <p:stCondLst>
                                            <p:cond delay="676"/>
                                          </p:stCondLst>
                                        </p:cTn>
                                        <p:tgtEl>
                                          <p:spTgt spid="3">
                                            <p:txEl>
                                              <p:pRg st="1" end="1"/>
                                            </p:txEl>
                                          </p:spTgt>
                                        </p:tgtEl>
                                      </p:cBhvr>
                                      <p:to x="100000" y="100000"/>
                                    </p:animScale>
                                    <p:animScale>
                                      <p:cBhvr>
                                        <p:cTn id="22" dur="26">
                                          <p:stCondLst>
                                            <p:cond delay="1312"/>
                                          </p:stCondLst>
                                        </p:cTn>
                                        <p:tgtEl>
                                          <p:spTgt spid="3">
                                            <p:txEl>
                                              <p:pRg st="1" end="1"/>
                                            </p:txEl>
                                          </p:spTgt>
                                        </p:tgtEl>
                                      </p:cBhvr>
                                      <p:to x="100000" y="80000"/>
                                    </p:animScale>
                                    <p:animScale>
                                      <p:cBhvr>
                                        <p:cTn id="23" dur="166" decel="50000">
                                          <p:stCondLst>
                                            <p:cond delay="1338"/>
                                          </p:stCondLst>
                                        </p:cTn>
                                        <p:tgtEl>
                                          <p:spTgt spid="3">
                                            <p:txEl>
                                              <p:pRg st="1" end="1"/>
                                            </p:txEl>
                                          </p:spTgt>
                                        </p:tgtEl>
                                      </p:cBhvr>
                                      <p:to x="100000" y="100000"/>
                                    </p:animScale>
                                    <p:animScale>
                                      <p:cBhvr>
                                        <p:cTn id="24" dur="26">
                                          <p:stCondLst>
                                            <p:cond delay="1642"/>
                                          </p:stCondLst>
                                        </p:cTn>
                                        <p:tgtEl>
                                          <p:spTgt spid="3">
                                            <p:txEl>
                                              <p:pRg st="1" end="1"/>
                                            </p:txEl>
                                          </p:spTgt>
                                        </p:tgtEl>
                                      </p:cBhvr>
                                      <p:to x="100000" y="90000"/>
                                    </p:animScale>
                                    <p:animScale>
                                      <p:cBhvr>
                                        <p:cTn id="25" dur="166" decel="50000">
                                          <p:stCondLst>
                                            <p:cond delay="1668"/>
                                          </p:stCondLst>
                                        </p:cTn>
                                        <p:tgtEl>
                                          <p:spTgt spid="3">
                                            <p:txEl>
                                              <p:pRg st="1" end="1"/>
                                            </p:txEl>
                                          </p:spTgt>
                                        </p:tgtEl>
                                      </p:cBhvr>
                                      <p:to x="100000" y="100000"/>
                                    </p:animScale>
                                    <p:animScale>
                                      <p:cBhvr>
                                        <p:cTn id="26" dur="26">
                                          <p:stCondLst>
                                            <p:cond delay="1808"/>
                                          </p:stCondLst>
                                        </p:cTn>
                                        <p:tgtEl>
                                          <p:spTgt spid="3">
                                            <p:txEl>
                                              <p:pRg st="1" end="1"/>
                                            </p:txEl>
                                          </p:spTgt>
                                        </p:tgtEl>
                                      </p:cBhvr>
                                      <p:to x="100000" y="95000"/>
                                    </p:animScale>
                                    <p:animScale>
                                      <p:cBhvr>
                                        <p:cTn id="27" dur="166" decel="50000">
                                          <p:stCondLst>
                                            <p:cond delay="1834"/>
                                          </p:stCondLst>
                                        </p:cTn>
                                        <p:tgtEl>
                                          <p:spTgt spid="3">
                                            <p:txEl>
                                              <p:pRg st="1" end="1"/>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additive="base">
                                        <p:cTn id="3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5"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2000"/>
                                        <p:tgtEl>
                                          <p:spTgt spid="3">
                                            <p:txEl>
                                              <p:pRg st="3" end="3"/>
                                            </p:txEl>
                                          </p:spTgt>
                                        </p:tgtEl>
                                      </p:cBhvr>
                                    </p:animEffect>
                                    <p:anim calcmode="lin" valueType="num">
                                      <p:cBhvr>
                                        <p:cTn id="39"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40" dur="2000" fill="hold"/>
                                        <p:tgtEl>
                                          <p:spTgt spid="3">
                                            <p:txEl>
                                              <p:pRg st="3" end="3"/>
                                            </p:txEl>
                                          </p:spTgt>
                                        </p:tgtEl>
                                        <p:attrNameLst>
                                          <p:attrName>ppt_h</p:attrName>
                                        </p:attrNameLst>
                                      </p:cBhvr>
                                      <p:tavLst>
                                        <p:tav tm="0">
                                          <p:val>
                                            <p:strVal val="#ppt_h"/>
                                          </p:val>
                                        </p:tav>
                                        <p:tav tm="100000">
                                          <p:val>
                                            <p:strVal val="#ppt_h"/>
                                          </p:val>
                                        </p:tav>
                                      </p:tavLst>
                                    </p:anim>
                                  </p:childTnLst>
                                </p:cTn>
                              </p:par>
                              <p:par>
                                <p:cTn id="41" presetID="45" presetClass="entr" presetSubtype="0" fill="hold"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2000"/>
                                        <p:tgtEl>
                                          <p:spTgt spid="3">
                                            <p:txEl>
                                              <p:pRg st="4" end="4"/>
                                            </p:txEl>
                                          </p:spTgt>
                                        </p:tgtEl>
                                      </p:cBhvr>
                                    </p:animEffect>
                                    <p:anim calcmode="lin" valueType="num">
                                      <p:cBhvr>
                                        <p:cTn id="44"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45" dur="2000" fill="hold"/>
                                        <p:tgtEl>
                                          <p:spTgt spid="3">
                                            <p:txEl>
                                              <p:pRg st="4" end="4"/>
                                            </p:txEl>
                                          </p:spTgt>
                                        </p:tgtEl>
                                        <p:attrNameLst>
                                          <p:attrName>ppt_h</p:attrName>
                                        </p:attrNameLst>
                                      </p:cBhvr>
                                      <p:tavLst>
                                        <p:tav tm="0">
                                          <p:val>
                                            <p:strVal val="#ppt_h"/>
                                          </p:val>
                                        </p:tav>
                                        <p:tav tm="100000">
                                          <p:val>
                                            <p:strVal val="#ppt_h"/>
                                          </p:val>
                                        </p:tav>
                                      </p:tavLst>
                                    </p:anim>
                                  </p:childTnLst>
                                </p:cTn>
                              </p:par>
                              <p:par>
                                <p:cTn id="46" presetID="45" presetClass="entr" presetSubtype="0" fill="hold" nodeType="with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2000"/>
                                        <p:tgtEl>
                                          <p:spTgt spid="3">
                                            <p:txEl>
                                              <p:pRg st="5" end="5"/>
                                            </p:txEl>
                                          </p:spTgt>
                                        </p:tgtEl>
                                      </p:cBhvr>
                                    </p:animEffect>
                                    <p:anim calcmode="lin" valueType="num">
                                      <p:cBhvr>
                                        <p:cTn id="49"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50"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1825625"/>
            <a:ext cx="10515600" cy="4351338"/>
          </a:xfrm>
        </p:spPr>
        <p:txBody>
          <a:bodyPr>
            <a:normAutofit/>
          </a:bodyPr>
          <a:lstStyle/>
          <a:p>
            <a:endParaRPr lang="en-US" sz="3000" dirty="0"/>
          </a:p>
          <a:p>
            <a:endParaRPr lang="en-US" sz="3200" dirty="0" smtClean="0"/>
          </a:p>
        </p:txBody>
      </p:sp>
      <p:sp>
        <p:nvSpPr>
          <p:cNvPr id="3" name="Title 2"/>
          <p:cNvSpPr>
            <a:spLocks noGrp="1"/>
          </p:cNvSpPr>
          <p:nvPr>
            <p:ph type="title"/>
          </p:nvPr>
        </p:nvSpPr>
        <p:spPr>
          <a:xfrm>
            <a:off x="477788" y="37314"/>
            <a:ext cx="10441160" cy="1032230"/>
          </a:xfrm>
        </p:spPr>
        <p:txBody>
          <a:bodyPr>
            <a:normAutofit/>
          </a:bodyPr>
          <a:lstStyle/>
          <a:p>
            <a:r>
              <a:rPr lang="en-US" dirty="0" smtClean="0"/>
              <a:t>The US </a:t>
            </a:r>
            <a:r>
              <a:rPr lang="en-US" dirty="0"/>
              <a:t>Healthcare System’s Main Characteristics </a:t>
            </a:r>
            <a:endParaRPr lang="en-US" dirty="0"/>
          </a:p>
        </p:txBody>
      </p:sp>
      <p:pic>
        <p:nvPicPr>
          <p:cNvPr id="1027" name="Picture 3" descr="IMG_20180502_1636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1065312"/>
            <a:ext cx="12026900" cy="546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42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852" y="332656"/>
            <a:ext cx="8686801" cy="1066800"/>
          </a:xfrm>
        </p:spPr>
        <p:txBody>
          <a:bodyPr/>
          <a:lstStyle/>
          <a:p>
            <a:r>
              <a:rPr lang="en-US" dirty="0"/>
              <a:t>References</a:t>
            </a:r>
            <a:endParaRPr lang="en-GB" dirty="0"/>
          </a:p>
        </p:txBody>
      </p:sp>
      <p:sp>
        <p:nvSpPr>
          <p:cNvPr id="3" name="Content Placeholder 2"/>
          <p:cNvSpPr>
            <a:spLocks noGrp="1"/>
          </p:cNvSpPr>
          <p:nvPr>
            <p:ph idx="1"/>
          </p:nvPr>
        </p:nvSpPr>
        <p:spPr>
          <a:xfrm>
            <a:off x="1053852" y="1484784"/>
            <a:ext cx="9997752" cy="4912568"/>
          </a:xfrm>
        </p:spPr>
        <p:txBody>
          <a:bodyPr>
            <a:noAutofit/>
          </a:bodyPr>
          <a:lstStyle/>
          <a:p>
            <a:pPr indent="-216000">
              <a:lnSpc>
                <a:spcPct val="200000"/>
              </a:lnSpc>
              <a:spcBef>
                <a:spcPts val="0"/>
              </a:spcBef>
            </a:pPr>
            <a:r>
              <a:rPr lang="en-US" sz="1600" dirty="0"/>
              <a:t>Miller, E., McCaw, B., Humphreys, B. L., &amp; Mitchell, C. (2015). Integrating intimate partner violence assessment and intervention into healthcare in the United States: A systems approach. Journal of Women's Health, 24(1), 92-99.</a:t>
            </a:r>
          </a:p>
          <a:p>
            <a:pPr indent="-216000">
              <a:lnSpc>
                <a:spcPct val="200000"/>
              </a:lnSpc>
              <a:spcBef>
                <a:spcPts val="0"/>
              </a:spcBef>
            </a:pPr>
            <a:r>
              <a:rPr lang="en-US" sz="1600" dirty="0" err="1"/>
              <a:t>Vallabhaneni</a:t>
            </a:r>
            <a:r>
              <a:rPr lang="en-US" sz="1600" dirty="0"/>
              <a:t>, S., </a:t>
            </a:r>
            <a:r>
              <a:rPr lang="en-US" sz="1600" dirty="0" err="1"/>
              <a:t>Sapiano</a:t>
            </a:r>
            <a:r>
              <a:rPr lang="en-US" sz="1600" dirty="0"/>
              <a:t>, M., Weiner, L., Lockhart, S., &amp; Magill, S. S. (2016, December). Antifungal Susceptibility Testing Practices at Acute Care Hospitals Enrolled in the National Healthcare Safety Network, United States, 2011─ 2015. In Open Forum Infectious Diseases (Vol. 3, No. suppl_1). Oxford University Press.</a:t>
            </a:r>
          </a:p>
          <a:p>
            <a:pPr indent="-216000">
              <a:lnSpc>
                <a:spcPct val="200000"/>
              </a:lnSpc>
              <a:spcBef>
                <a:spcPts val="0"/>
              </a:spcBef>
            </a:pPr>
            <a:r>
              <a:rPr lang="en-US" sz="1600" dirty="0"/>
              <a:t>Watson, M., </a:t>
            </a:r>
            <a:r>
              <a:rPr lang="en-US" sz="1600" dirty="0" err="1"/>
              <a:t>Benard</a:t>
            </a:r>
            <a:r>
              <a:rPr lang="en-US" sz="1600" dirty="0"/>
              <a:t>, V., &amp; Flagg, E. W. (2018). Assessment of trends in cervical cancer screening rates using healthcare claims data: United States, 2003–2014. Preventive medicine reports, 9, 124-130.</a:t>
            </a:r>
          </a:p>
        </p:txBody>
      </p:sp>
    </p:spTree>
    <p:extLst>
      <p:ext uri="{BB962C8B-B14F-4D97-AF65-F5344CB8AC3E}">
        <p14:creationId xmlns:p14="http://schemas.microsoft.com/office/powerpoint/2010/main" val="419538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usiness strategy presentation">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xmlns="" name="Business strategy presentation.potx" id="{EB0D3B34-B7D6-4C45-8EC6-74593BA23307}" vid="{3C7E45A4-4E96-419A-A06F-C7909FE41FBD}"/>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FF1070-8794-47AC-90B7-1F2E078096FF}">
  <ds:schemaRefs>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40262f94-9f35-4ac3-9a90-690165a166b7"/>
    <ds:schemaRef ds:uri="http://purl.org/dc/terms/"/>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653E1689-1E09-4ADC-A5E7-6718BF79A8A6}">
  <ds:schemaRefs>
    <ds:schemaRef ds:uri="http://schemas.microsoft.com/sharepoint/v3/contenttype/forms"/>
  </ds:schemaRefs>
</ds:datastoreItem>
</file>

<file path=customXml/itemProps3.xml><?xml version="1.0" encoding="utf-8"?>
<ds:datastoreItem xmlns:ds="http://schemas.openxmlformats.org/officeDocument/2006/customXml" ds:itemID="{7CB30B94-6D3B-4C91-947C-5EB8E8EFFE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Origin</Template>
  <TotalTime>194</TotalTime>
  <Words>1138</Words>
  <Application>Microsoft Office PowerPoint</Application>
  <PresentationFormat>Custom</PresentationFormat>
  <Paragraphs>69</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Business strategy presentation</vt:lpstr>
      <vt:lpstr>Healthcare in the United States</vt:lpstr>
      <vt:lpstr>Healthcare in the US</vt:lpstr>
      <vt:lpstr>Health structure and funding</vt:lpstr>
      <vt:lpstr>Ct</vt:lpstr>
      <vt:lpstr>Health Care development </vt:lpstr>
      <vt:lpstr>The US Healthcare System’s Main Characteristics </vt:lpstr>
      <vt:lpstr>References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MILLENNIAL AS LEADERS</dc:title>
  <dc:creator>Winnie Tai</dc:creator>
  <cp:lastModifiedBy>Simon</cp:lastModifiedBy>
  <cp:revision>23</cp:revision>
  <dcterms:created xsi:type="dcterms:W3CDTF">2017-05-25T16:37:22Z</dcterms:created>
  <dcterms:modified xsi:type="dcterms:W3CDTF">2018-05-02T16:01:24Z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